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etrona"/>
      <p:regular r:id="rId17"/>
    </p:embeddedFont>
    <p:embeddedFont>
      <p:font typeface="Petrona"/>
      <p:regular r:id="rId18"/>
    </p:embeddedFont>
    <p:embeddedFont>
      <p:font typeface="Petrona"/>
      <p:regular r:id="rId19"/>
    </p:embeddedFont>
    <p:embeddedFont>
      <p:font typeface="Petrona"/>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5-1.png>
</file>

<file path=ppt/media/image-5-2.png>
</file>

<file path=ppt/media/image-6-1.png>
</file>

<file path=ppt/media/image-6-2.png>
</file>

<file path=ppt/media/image-6-3.png>
</file>

<file path=ppt/media/image-6-4.png>
</file>

<file path=ppt/media/image-6-5.png>
</file>

<file path=ppt/media/image-8-1.png>
</file>

<file path=ppt/media/image-8-2.png>
</file>

<file path=ppt/media/image-8-3.png>
</file>

<file path=ppt/media/image-8-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hyperlink" Target="https://arxiv.org/abs/2406.02842" TargetMode="External"/><Relationship Id="rId2" Type="http://schemas.openxmlformats.org/officeDocument/2006/relationships/hyperlink" Target="https://github.com/PaulCouairon/DiffCut" TargetMode="External"/><Relationship Id="rId3" Type="http://schemas.openxmlformats.org/officeDocument/2006/relationships/hyperlink" Target="https://neurips.cc/virtual/2024/poster/95470" TargetMode="External"/><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793438"/>
            <a:ext cx="7556421" cy="2232779"/>
          </a:xfrm>
          <a:prstGeom prst="rect">
            <a:avLst/>
          </a:prstGeom>
          <a:noFill/>
          <a:ln/>
        </p:spPr>
        <p:txBody>
          <a:bodyPr wrap="squar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DiffCut: Catalyzing Zero-Shot Semantic Segmentation</a:t>
            </a:r>
            <a:endParaRPr lang="en-US" sz="4650" dirty="0"/>
          </a:p>
        </p:txBody>
      </p:sp>
      <p:sp>
        <p:nvSpPr>
          <p:cNvPr id="4" name="Text 1"/>
          <p:cNvSpPr/>
          <p:nvPr/>
        </p:nvSpPr>
        <p:spPr>
          <a:xfrm>
            <a:off x="793790" y="4366379"/>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DiffCut, a novel approach to zero-shot semantic segmentation. DiffCut leverages features from a diffusion model's UNet encoder and a recursive normalized cut algorithm to segment images without any pre-labeled training data.</a:t>
            </a:r>
            <a:endParaRPr lang="en-US" sz="1750" dirty="0"/>
          </a:p>
        </p:txBody>
      </p:sp>
      <p:sp>
        <p:nvSpPr>
          <p:cNvPr id="5" name="Text 2"/>
          <p:cNvSpPr/>
          <p:nvPr/>
        </p:nvSpPr>
        <p:spPr>
          <a:xfrm>
            <a:off x="793790" y="6073140"/>
            <a:ext cx="7556421"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420773"/>
            <a:ext cx="6613327"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Conclusion &amp; Resources</a:t>
            </a:r>
            <a:endParaRPr lang="en-US" sz="4650" dirty="0"/>
          </a:p>
        </p:txBody>
      </p:sp>
      <p:sp>
        <p:nvSpPr>
          <p:cNvPr id="3" name="Text 1"/>
          <p:cNvSpPr/>
          <p:nvPr/>
        </p:nvSpPr>
        <p:spPr>
          <a:xfrm>
            <a:off x="793790" y="2618661"/>
            <a:ext cx="13042821"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In conclusion, DiffCut signifies a leap forward in zero-shot semantic segmentation by leveraging the power of diffusion features and a recursive normalized cut algorithm. Its novel contributions open new opportunities for unsupervised learning in computer vision, reducing the reliance on labeled data and enabling more adaptable and efficient segmentation techniques.</a:t>
            </a:r>
            <a:endParaRPr lang="en-US" sz="1750" dirty="0"/>
          </a:p>
        </p:txBody>
      </p:sp>
      <p:sp>
        <p:nvSpPr>
          <p:cNvPr id="4" name="Text 2"/>
          <p:cNvSpPr/>
          <p:nvPr/>
        </p:nvSpPr>
        <p:spPr>
          <a:xfrm>
            <a:off x="793790" y="4325422"/>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For further exploration, refer to the links below:</a:t>
            </a:r>
            <a:endParaRPr lang="en-US" sz="1750" dirty="0"/>
          </a:p>
        </p:txBody>
      </p:sp>
      <p:sp>
        <p:nvSpPr>
          <p:cNvPr id="5" name="Text 3"/>
          <p:cNvSpPr/>
          <p:nvPr/>
        </p:nvSpPr>
        <p:spPr>
          <a:xfrm>
            <a:off x="793790" y="4943475"/>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u="sng" dirty="0">
                <a:solidFill>
                  <a:srgbClr val="007EBD"/>
                </a:solidFill>
                <a:latin typeface="Inter" pitchFamily="34" charset="0"/>
                <a:ea typeface="Inter" pitchFamily="34" charset="-122"/>
                <a:cs typeface="Inter" pitchFamily="34" charset="-120"/>
                <a:hlinkClick r:id="rId1" invalidUrl="" action="" tgtFrame="" tooltip="" history="1" highlightClick="0" endSnd="0">
                  <a:extLst>
                    <a:ext uri="{A12FA001-AC4F-418D-AE19-62706E023703}">
                      <ahyp:hlinkClr xmlns:ahyp="http://schemas.microsoft.com/office/drawing/2018/hyperlinkcolor" val="tx"/>
                    </a:ext>
                  </a:extLst>
                </a:hlinkClick>
              </a:rPr>
              <a:t>Paper Link</a:t>
            </a:r>
            <a:endParaRPr lang="en-US" sz="1750" dirty="0"/>
          </a:p>
        </p:txBody>
      </p:sp>
      <p:sp>
        <p:nvSpPr>
          <p:cNvPr id="6" name="Text 4"/>
          <p:cNvSpPr/>
          <p:nvPr/>
        </p:nvSpPr>
        <p:spPr>
          <a:xfrm>
            <a:off x="793790" y="5385673"/>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u="sng" dirty="0">
                <a:solidFill>
                  <a:srgbClr val="007EBD"/>
                </a:solidFill>
                <a:latin typeface="Inter" pitchFamily="34" charset="0"/>
                <a:ea typeface="Inter" pitchFamily="34" charset="-122"/>
                <a:cs typeface="Inter" pitchFamily="34" charset="-120"/>
                <a:hlinkClick r:id="rId2" invalidUrl="" action="" tgtFrame="" tooltip="" history="1" highlightClick="0" endSnd="0">
                  <a:extLst>
                    <a:ext uri="{A12FA001-AC4F-418D-AE19-62706E023703}">
                      <ahyp:hlinkClr xmlns:ahyp="http://schemas.microsoft.com/office/drawing/2018/hyperlinkcolor" val="tx"/>
                    </a:ext>
                  </a:extLst>
                </a:hlinkClick>
              </a:rPr>
              <a:t>GitHub Repository</a:t>
            </a:r>
            <a:endParaRPr lang="en-US" sz="1750" dirty="0"/>
          </a:p>
        </p:txBody>
      </p:sp>
      <p:sp>
        <p:nvSpPr>
          <p:cNvPr id="7" name="Text 5"/>
          <p:cNvSpPr/>
          <p:nvPr/>
        </p:nvSpPr>
        <p:spPr>
          <a:xfrm>
            <a:off x="793790" y="5827871"/>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u="sng" dirty="0">
                <a:solidFill>
                  <a:srgbClr val="007EBD"/>
                </a:solidFill>
                <a:latin typeface="Inter" pitchFamily="34" charset="0"/>
                <a:ea typeface="Inter" pitchFamily="34" charset="-122"/>
                <a:cs typeface="Inter" pitchFamily="34" charset="-120"/>
                <a:hlinkClick r:id="rId3" invalidUrl="" action="" tgtFrame="" tooltip="" history="1" highlightClick="0" endSnd="0">
                  <a:extLst>
                    <a:ext uri="{A12FA001-AC4F-418D-AE19-62706E023703}">
                      <ahyp:hlinkClr xmlns:ahyp="http://schemas.microsoft.com/office/drawing/2018/hyperlinkcolor" val="tx"/>
                    </a:ext>
                  </a:extLst>
                </a:hlinkClick>
              </a:rPr>
              <a:t>Poster/Video</a:t>
            </a:r>
            <a:endParaRPr lang="en-US" sz="1750" dirty="0"/>
          </a:p>
        </p:txBody>
      </p:sp>
      <p:sp>
        <p:nvSpPr>
          <p:cNvPr id="8" name="Text 6"/>
          <p:cNvSpPr/>
          <p:nvPr/>
        </p:nvSpPr>
        <p:spPr>
          <a:xfrm>
            <a:off x="793790" y="6445925"/>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Thank you for your attention. Are there any questions?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478518"/>
            <a:ext cx="7246739"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Introduction &amp; Motivation</a:t>
            </a:r>
            <a:endParaRPr lang="en-US" sz="4650" dirty="0"/>
          </a:p>
        </p:txBody>
      </p:sp>
      <p:sp>
        <p:nvSpPr>
          <p:cNvPr id="3" name="Text 1"/>
          <p:cNvSpPr/>
          <p:nvPr/>
        </p:nvSpPr>
        <p:spPr>
          <a:xfrm>
            <a:off x="793790" y="2789753"/>
            <a:ext cx="5678567"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The Need for Unsupervised Segmentation</a:t>
            </a:r>
            <a:endParaRPr lang="en-US" sz="2300" dirty="0"/>
          </a:p>
        </p:txBody>
      </p:sp>
      <p:sp>
        <p:nvSpPr>
          <p:cNvPr id="4" name="Text 2"/>
          <p:cNvSpPr/>
          <p:nvPr/>
        </p:nvSpPr>
        <p:spPr>
          <a:xfrm>
            <a:off x="793790" y="3388638"/>
            <a:ext cx="6244709"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scarcity of labeled data poses a significant hurdle in computer vision. Traditional supervised learning methods demand extensive annotated datasets, which are often expensive and time-consuming to create.</a:t>
            </a:r>
            <a:endParaRPr lang="en-US" sz="1750" dirty="0"/>
          </a:p>
        </p:txBody>
      </p:sp>
      <p:sp>
        <p:nvSpPr>
          <p:cNvPr id="5" name="Text 3"/>
          <p:cNvSpPr/>
          <p:nvPr/>
        </p:nvSpPr>
        <p:spPr>
          <a:xfrm>
            <a:off x="7599521" y="2789753"/>
            <a:ext cx="3922157"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Leveraging Diffusion Models</a:t>
            </a:r>
            <a:endParaRPr lang="en-US" sz="2300" dirty="0"/>
          </a:p>
        </p:txBody>
      </p:sp>
      <p:sp>
        <p:nvSpPr>
          <p:cNvPr id="6" name="Text 4"/>
          <p:cNvSpPr/>
          <p:nvPr/>
        </p:nvSpPr>
        <p:spPr>
          <a:xfrm>
            <a:off x="7599521" y="3388638"/>
            <a:ext cx="6244709"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Generative models, particularly diffusion models, have demonstrated the capacity to capture rich semantic features. These models offer an untapped potential for repurposing their learned representations for downstream tasks like segmentation.</a:t>
            </a:r>
            <a:endParaRPr lang="en-US" sz="1750" dirty="0"/>
          </a:p>
        </p:txBody>
      </p:sp>
      <p:sp>
        <p:nvSpPr>
          <p:cNvPr id="7" name="Text 5"/>
          <p:cNvSpPr/>
          <p:nvPr/>
        </p:nvSpPr>
        <p:spPr>
          <a:xfrm>
            <a:off x="793790" y="5662374"/>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objective is to understand the necessity of unsupervised semantic segmentation and to delve into the possibilities of using diffusion models for segmentation purposes. Exploring the potential of diffusion models can lead to robust and efficient segmentation techniques, addressing the data scarcity issue in computer vision.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010603"/>
            <a:ext cx="5954197"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Problem Statement</a:t>
            </a:r>
            <a:endParaRPr lang="en-US" sz="4650" dirty="0"/>
          </a:p>
        </p:txBody>
      </p:sp>
      <p:sp>
        <p:nvSpPr>
          <p:cNvPr id="3" name="Shape 1"/>
          <p:cNvSpPr/>
          <p:nvPr/>
        </p:nvSpPr>
        <p:spPr>
          <a:xfrm>
            <a:off x="793790" y="2463641"/>
            <a:ext cx="510302" cy="510302"/>
          </a:xfrm>
          <a:prstGeom prst="roundRect">
            <a:avLst>
              <a:gd name="adj" fmla="val 18669"/>
            </a:avLst>
          </a:prstGeom>
          <a:solidFill>
            <a:srgbClr val="CCEEFF"/>
          </a:solidFill>
          <a:ln w="7620">
            <a:solidFill>
              <a:srgbClr val="B2D4E5"/>
            </a:solidFill>
            <a:prstDash val="solid"/>
          </a:ln>
        </p:spPr>
      </p:sp>
      <p:sp>
        <p:nvSpPr>
          <p:cNvPr id="4" name="Text 2"/>
          <p:cNvSpPr/>
          <p:nvPr/>
        </p:nvSpPr>
        <p:spPr>
          <a:xfrm>
            <a:off x="1530906" y="2463641"/>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The Core Challenge</a:t>
            </a:r>
            <a:endParaRPr lang="en-US" sz="2300" dirty="0"/>
          </a:p>
        </p:txBody>
      </p:sp>
      <p:sp>
        <p:nvSpPr>
          <p:cNvPr id="5" name="Text 3"/>
          <p:cNvSpPr/>
          <p:nvPr/>
        </p:nvSpPr>
        <p:spPr>
          <a:xfrm>
            <a:off x="1530906" y="2971800"/>
            <a:ext cx="3459242" cy="254031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How can we segment images into meaningful parts without depending on manually labeled datasets? This challenge is central to advancing unsupervised learning in computer vision.</a:t>
            </a:r>
            <a:endParaRPr lang="en-US" sz="1750" dirty="0"/>
          </a:p>
        </p:txBody>
      </p:sp>
      <p:sp>
        <p:nvSpPr>
          <p:cNvPr id="6" name="Shape 4"/>
          <p:cNvSpPr/>
          <p:nvPr/>
        </p:nvSpPr>
        <p:spPr>
          <a:xfrm>
            <a:off x="5216962" y="2463641"/>
            <a:ext cx="510302" cy="510302"/>
          </a:xfrm>
          <a:prstGeom prst="roundRect">
            <a:avLst>
              <a:gd name="adj" fmla="val 18669"/>
            </a:avLst>
          </a:prstGeom>
          <a:solidFill>
            <a:srgbClr val="CCEEFF"/>
          </a:solidFill>
          <a:ln w="7620">
            <a:solidFill>
              <a:srgbClr val="B2D4E5"/>
            </a:solidFill>
            <a:prstDash val="solid"/>
          </a:ln>
        </p:spPr>
      </p:sp>
      <p:sp>
        <p:nvSpPr>
          <p:cNvPr id="7" name="Text 5"/>
          <p:cNvSpPr/>
          <p:nvPr/>
        </p:nvSpPr>
        <p:spPr>
          <a:xfrm>
            <a:off x="5954078" y="2463641"/>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Proposed Solution</a:t>
            </a:r>
            <a:endParaRPr lang="en-US" sz="2300" dirty="0"/>
          </a:p>
        </p:txBody>
      </p:sp>
      <p:sp>
        <p:nvSpPr>
          <p:cNvPr id="8" name="Text 6"/>
          <p:cNvSpPr/>
          <p:nvPr/>
        </p:nvSpPr>
        <p:spPr>
          <a:xfrm>
            <a:off x="5954078" y="2971800"/>
            <a:ext cx="3459242" cy="290322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Leverage diffusion model features to perform zero-shot segmentation, which allows models to segment images without prior training on specific classes. This approach addresses the core challenge directly.</a:t>
            </a:r>
            <a:endParaRPr lang="en-US" sz="1750" dirty="0"/>
          </a:p>
        </p:txBody>
      </p:sp>
      <p:sp>
        <p:nvSpPr>
          <p:cNvPr id="9" name="Shape 7"/>
          <p:cNvSpPr/>
          <p:nvPr/>
        </p:nvSpPr>
        <p:spPr>
          <a:xfrm>
            <a:off x="9640133" y="2463641"/>
            <a:ext cx="510302" cy="510302"/>
          </a:xfrm>
          <a:prstGeom prst="roundRect">
            <a:avLst>
              <a:gd name="adj" fmla="val 18669"/>
            </a:avLst>
          </a:prstGeom>
          <a:solidFill>
            <a:srgbClr val="CCEEFF"/>
          </a:solidFill>
          <a:ln w="7620">
            <a:solidFill>
              <a:srgbClr val="B2D4E5"/>
            </a:solidFill>
            <a:prstDash val="solid"/>
          </a:ln>
        </p:spPr>
      </p:sp>
      <p:sp>
        <p:nvSpPr>
          <p:cNvPr id="10" name="Text 8"/>
          <p:cNvSpPr/>
          <p:nvPr/>
        </p:nvSpPr>
        <p:spPr>
          <a:xfrm>
            <a:off x="10377249" y="2463641"/>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Terminology</a:t>
            </a:r>
            <a:endParaRPr lang="en-US" sz="2300" dirty="0"/>
          </a:p>
        </p:txBody>
      </p:sp>
      <p:sp>
        <p:nvSpPr>
          <p:cNvPr id="11" name="Text 9"/>
          <p:cNvSpPr/>
          <p:nvPr/>
        </p:nvSpPr>
        <p:spPr>
          <a:xfrm>
            <a:off x="10377249" y="2971800"/>
            <a:ext cx="3459242" cy="2177415"/>
          </a:xfrm>
          <a:prstGeom prst="rect">
            <a:avLst/>
          </a:prstGeom>
          <a:noFill/>
          <a:ln/>
        </p:spPr>
        <p:txBody>
          <a:bodyPr wrap="square" lIns="0" tIns="0" rIns="0" bIns="0" rtlCol="0" anchor="t"/>
          <a:lstStyle/>
          <a:p>
            <a:pPr algn="l" indent="0" marL="0">
              <a:lnSpc>
                <a:spcPts val="2850"/>
              </a:lnSpc>
              <a:buNone/>
            </a:pPr>
            <a:r>
              <a:rPr lang="en-US" sz="1750" b="1" dirty="0">
                <a:solidFill>
                  <a:srgbClr val="272525"/>
                </a:solidFill>
                <a:latin typeface="Inter" pitchFamily="34" charset="0"/>
                <a:ea typeface="Inter" pitchFamily="34" charset="-122"/>
                <a:cs typeface="Inter" pitchFamily="34" charset="-120"/>
              </a:rPr>
              <a:t>Zero-Shot Semantic Segmentation:</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Segmenting images without prior training on those specific classes. It is key to unlocking the full potential of unsupervised methods.</a:t>
            </a:r>
            <a:endParaRPr lang="en-US" sz="1750" dirty="0"/>
          </a:p>
        </p:txBody>
      </p:sp>
      <p:sp>
        <p:nvSpPr>
          <p:cNvPr id="12" name="Text 10"/>
          <p:cNvSpPr/>
          <p:nvPr/>
        </p:nvSpPr>
        <p:spPr>
          <a:xfrm>
            <a:off x="793790" y="6130171"/>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ability to segment images in a zero-shot manner can revolutionize computer vision tasks, enabling practical applications in scenarios where labeled data is scarce or unavailable. This capability is essential for creating adaptable and efficient segmentation algorithms.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085255"/>
            <a:ext cx="12809339"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Background: Diffusion Models &amp; UNet Encoder</a:t>
            </a:r>
            <a:endParaRPr lang="en-US" sz="4650" dirty="0"/>
          </a:p>
        </p:txBody>
      </p:sp>
      <p:sp>
        <p:nvSpPr>
          <p:cNvPr id="3" name="Shape 1"/>
          <p:cNvSpPr/>
          <p:nvPr/>
        </p:nvSpPr>
        <p:spPr>
          <a:xfrm>
            <a:off x="793790" y="2283143"/>
            <a:ext cx="4196358" cy="3517344"/>
          </a:xfrm>
          <a:prstGeom prst="roundRect">
            <a:avLst>
              <a:gd name="adj" fmla="val 2709"/>
            </a:avLst>
          </a:prstGeom>
          <a:solidFill>
            <a:srgbClr val="CCEEFF"/>
          </a:solidFill>
          <a:ln w="7620">
            <a:solidFill>
              <a:srgbClr val="B2D4E5"/>
            </a:solidFill>
            <a:prstDash val="solid"/>
          </a:ln>
        </p:spPr>
      </p:sp>
      <p:sp>
        <p:nvSpPr>
          <p:cNvPr id="4" name="Text 2"/>
          <p:cNvSpPr/>
          <p:nvPr/>
        </p:nvSpPr>
        <p:spPr>
          <a:xfrm>
            <a:off x="1028224" y="2517577"/>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Diffusion Models</a:t>
            </a:r>
            <a:endParaRPr lang="en-US" sz="2300" dirty="0"/>
          </a:p>
        </p:txBody>
      </p:sp>
      <p:sp>
        <p:nvSpPr>
          <p:cNvPr id="5" name="Text 3"/>
          <p:cNvSpPr/>
          <p:nvPr/>
        </p:nvSpPr>
        <p:spPr>
          <a:xfrm>
            <a:off x="1028224" y="3025735"/>
            <a:ext cx="3727490"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Diffusion models gradually transform noise into an image, making them suitable for learning detailed feature representations useful for various tasks, including segmentation.</a:t>
            </a:r>
            <a:endParaRPr lang="en-US" sz="1750" dirty="0"/>
          </a:p>
        </p:txBody>
      </p:sp>
      <p:sp>
        <p:nvSpPr>
          <p:cNvPr id="6" name="Shape 4"/>
          <p:cNvSpPr/>
          <p:nvPr/>
        </p:nvSpPr>
        <p:spPr>
          <a:xfrm>
            <a:off x="5216962" y="2283143"/>
            <a:ext cx="4196358" cy="3517344"/>
          </a:xfrm>
          <a:prstGeom prst="roundRect">
            <a:avLst>
              <a:gd name="adj" fmla="val 2709"/>
            </a:avLst>
          </a:prstGeom>
          <a:solidFill>
            <a:srgbClr val="CCEEFF"/>
          </a:solidFill>
          <a:ln w="7620">
            <a:solidFill>
              <a:srgbClr val="B2D4E5"/>
            </a:solidFill>
            <a:prstDash val="solid"/>
          </a:ln>
        </p:spPr>
      </p:sp>
      <p:sp>
        <p:nvSpPr>
          <p:cNvPr id="7" name="Text 5"/>
          <p:cNvSpPr/>
          <p:nvPr/>
        </p:nvSpPr>
        <p:spPr>
          <a:xfrm>
            <a:off x="5451396" y="2517577"/>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UNet Encoder</a:t>
            </a:r>
            <a:endParaRPr lang="en-US" sz="2300" dirty="0"/>
          </a:p>
        </p:txBody>
      </p:sp>
      <p:sp>
        <p:nvSpPr>
          <p:cNvPr id="8" name="Text 6"/>
          <p:cNvSpPr/>
          <p:nvPr/>
        </p:nvSpPr>
        <p:spPr>
          <a:xfrm>
            <a:off x="5451396" y="3025735"/>
            <a:ext cx="3727490"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UNet architecture captures key features by downsampling the image, serving as the "feature extractor" for segmentation, particularly the final self-attention block of the encoder.</a:t>
            </a:r>
            <a:endParaRPr lang="en-US" sz="1750" dirty="0"/>
          </a:p>
        </p:txBody>
      </p:sp>
      <p:sp>
        <p:nvSpPr>
          <p:cNvPr id="9" name="Shape 7"/>
          <p:cNvSpPr/>
          <p:nvPr/>
        </p:nvSpPr>
        <p:spPr>
          <a:xfrm>
            <a:off x="9640133" y="2283143"/>
            <a:ext cx="4196358" cy="3517344"/>
          </a:xfrm>
          <a:prstGeom prst="roundRect">
            <a:avLst>
              <a:gd name="adj" fmla="val 2709"/>
            </a:avLst>
          </a:prstGeom>
          <a:solidFill>
            <a:srgbClr val="CCEEFF"/>
          </a:solidFill>
          <a:ln w="7620">
            <a:solidFill>
              <a:srgbClr val="B2D4E5"/>
            </a:solidFill>
            <a:prstDash val="solid"/>
          </a:ln>
        </p:spPr>
      </p:sp>
      <p:sp>
        <p:nvSpPr>
          <p:cNvPr id="10" name="Text 8"/>
          <p:cNvSpPr/>
          <p:nvPr/>
        </p:nvSpPr>
        <p:spPr>
          <a:xfrm>
            <a:off x="9874568" y="2517577"/>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Feature Extraction</a:t>
            </a:r>
            <a:endParaRPr lang="en-US" sz="2300" dirty="0"/>
          </a:p>
        </p:txBody>
      </p:sp>
      <p:sp>
        <p:nvSpPr>
          <p:cNvPr id="11" name="Text 9"/>
          <p:cNvSpPr/>
          <p:nvPr/>
        </p:nvSpPr>
        <p:spPr>
          <a:xfrm>
            <a:off x="9874568" y="3025735"/>
            <a:ext cx="3727490" cy="254031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By utilizing the UNet encoder, we extract feature maps that inherently contain semantic information, eliminating the need for labeled datasets. This makes zero-shot segmentation feasible and efficient.</a:t>
            </a:r>
            <a:endParaRPr lang="en-US" sz="1750" dirty="0"/>
          </a:p>
        </p:txBody>
      </p:sp>
      <p:sp>
        <p:nvSpPr>
          <p:cNvPr id="12" name="Text 10"/>
          <p:cNvSpPr/>
          <p:nvPr/>
        </p:nvSpPr>
        <p:spPr>
          <a:xfrm>
            <a:off x="793790" y="6055638"/>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Understanding the underlying mechanisms of diffusion models and UNet encoders is crucial for appreciating the innovation of DiffCut. These models offer a unique perspective on feature learning and extraction, enabling advanced segmentation capabilities.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467088"/>
            <a:ext cx="11029355"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Core Concept: Recursive Normalized Cut</a:t>
            </a:r>
            <a:endParaRPr lang="en-US" sz="4650" dirty="0"/>
          </a:p>
        </p:txBody>
      </p:sp>
      <p:pic>
        <p:nvPicPr>
          <p:cNvPr id="3" name="Image 0" descr="preencoded.png">    </p:cNvPr>
          <p:cNvPicPr>
            <a:picLocks noChangeAspect="1"/>
          </p:cNvPicPr>
          <p:nvPr/>
        </p:nvPicPr>
        <p:blipFill>
          <a:blip r:embed="rId1"/>
          <a:stretch>
            <a:fillRect/>
          </a:stretch>
        </p:blipFill>
        <p:spPr>
          <a:xfrm>
            <a:off x="793790" y="2664976"/>
            <a:ext cx="566976" cy="566976"/>
          </a:xfrm>
          <a:prstGeom prst="rect">
            <a:avLst/>
          </a:prstGeom>
        </p:spPr>
      </p:pic>
      <p:sp>
        <p:nvSpPr>
          <p:cNvPr id="4" name="Text 1"/>
          <p:cNvSpPr/>
          <p:nvPr/>
        </p:nvSpPr>
        <p:spPr>
          <a:xfrm>
            <a:off x="793790" y="3458766"/>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What is it?</a:t>
            </a:r>
            <a:endParaRPr lang="en-US" sz="2300" dirty="0"/>
          </a:p>
        </p:txBody>
      </p:sp>
      <p:sp>
        <p:nvSpPr>
          <p:cNvPr id="5" name="Text 2"/>
          <p:cNvSpPr/>
          <p:nvPr/>
        </p:nvSpPr>
        <p:spPr>
          <a:xfrm>
            <a:off x="793790" y="3966924"/>
            <a:ext cx="6351270"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An algorithm designed to divide an image into segments based on similarity, allowing for precise and coherent segmentation without relying on external labels.</a:t>
            </a:r>
            <a:endParaRPr lang="en-US" sz="1750" dirty="0"/>
          </a:p>
        </p:txBody>
      </p:sp>
      <p:pic>
        <p:nvPicPr>
          <p:cNvPr id="6" name="Image 1" descr="preencoded.png">    </p:cNvPr>
          <p:cNvPicPr>
            <a:picLocks noChangeAspect="1"/>
          </p:cNvPicPr>
          <p:nvPr/>
        </p:nvPicPr>
        <p:blipFill>
          <a:blip r:embed="rId2"/>
          <a:stretch>
            <a:fillRect/>
          </a:stretch>
        </p:blipFill>
        <p:spPr>
          <a:xfrm>
            <a:off x="7485221" y="2664976"/>
            <a:ext cx="566976" cy="566976"/>
          </a:xfrm>
          <a:prstGeom prst="rect">
            <a:avLst/>
          </a:prstGeom>
        </p:spPr>
      </p:pic>
      <p:sp>
        <p:nvSpPr>
          <p:cNvPr id="7" name="Text 3"/>
          <p:cNvSpPr/>
          <p:nvPr/>
        </p:nvSpPr>
        <p:spPr>
          <a:xfrm>
            <a:off x="7485221" y="3458766"/>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How it Works</a:t>
            </a:r>
            <a:endParaRPr lang="en-US" sz="2300" dirty="0"/>
          </a:p>
        </p:txBody>
      </p:sp>
      <p:sp>
        <p:nvSpPr>
          <p:cNvPr id="8" name="Text 4"/>
          <p:cNvSpPr/>
          <p:nvPr/>
        </p:nvSpPr>
        <p:spPr>
          <a:xfrm>
            <a:off x="7485221" y="3966924"/>
            <a:ext cx="6351389"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It recursively partitions the image to form coherent segments. This iterative approach ensures that each segment is as homogeneous as possible, enhancing the overall segmentation quality.</a:t>
            </a:r>
            <a:endParaRPr lang="en-US" sz="1750" dirty="0"/>
          </a:p>
        </p:txBody>
      </p:sp>
      <p:sp>
        <p:nvSpPr>
          <p:cNvPr id="9" name="Text 5"/>
          <p:cNvSpPr/>
          <p:nvPr/>
        </p:nvSpPr>
        <p:spPr>
          <a:xfrm>
            <a:off x="793790" y="5673685"/>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Recursive Normalized Cut algorithm is central to achieving high-quality segmentation results in DiffCut. Its recursive and similarity-based approach enables precise segmentation, even in the absence of labeled data, making it a key innovation in the field.</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36696"/>
          </a:xfrm>
          <a:prstGeom prst="rect">
            <a:avLst/>
          </a:prstGeom>
        </p:spPr>
      </p:pic>
      <p:pic>
        <p:nvPicPr>
          <p:cNvPr id="3" name="Image 1" descr="preencoded.png">    </p:cNvPr>
          <p:cNvPicPr>
            <a:picLocks noChangeAspect="1"/>
          </p:cNvPicPr>
          <p:nvPr/>
        </p:nvPicPr>
        <p:blipFill>
          <a:blip r:embed="rId2"/>
          <a:stretch>
            <a:fillRect/>
          </a:stretch>
        </p:blipFill>
        <p:spPr>
          <a:xfrm>
            <a:off x="5561886" y="213598"/>
            <a:ext cx="3506629" cy="1709499"/>
          </a:xfrm>
          <a:prstGeom prst="rect">
            <a:avLst/>
          </a:prstGeom>
        </p:spPr>
      </p:pic>
      <p:sp>
        <p:nvSpPr>
          <p:cNvPr id="4" name="Text 0"/>
          <p:cNvSpPr/>
          <p:nvPr/>
        </p:nvSpPr>
        <p:spPr>
          <a:xfrm>
            <a:off x="598170" y="2866430"/>
            <a:ext cx="4524970" cy="560903"/>
          </a:xfrm>
          <a:prstGeom prst="rect">
            <a:avLst/>
          </a:prstGeom>
          <a:noFill/>
          <a:ln/>
        </p:spPr>
        <p:txBody>
          <a:bodyPr wrap="none" lIns="0" tIns="0" rIns="0" bIns="0" rtlCol="0" anchor="t"/>
          <a:lstStyle/>
          <a:p>
            <a:pPr algn="l" indent="0" marL="0">
              <a:lnSpc>
                <a:spcPts val="4400"/>
              </a:lnSpc>
              <a:buNone/>
            </a:pPr>
            <a:r>
              <a:rPr lang="en-US" sz="3500" b="1" dirty="0">
                <a:solidFill>
                  <a:srgbClr val="000000"/>
                </a:solidFill>
                <a:latin typeface="Petrona Bold" pitchFamily="34" charset="0"/>
                <a:ea typeface="Petrona Bold" pitchFamily="34" charset="-122"/>
                <a:cs typeface="Petrona Bold" pitchFamily="34" charset="-120"/>
              </a:rPr>
              <a:t>The DiffCut Approach</a:t>
            </a:r>
            <a:endParaRPr lang="en-US" sz="3500" dirty="0"/>
          </a:p>
        </p:txBody>
      </p:sp>
      <p:pic>
        <p:nvPicPr>
          <p:cNvPr id="5" name="Image 2" descr="preencoded.png">    </p:cNvPr>
          <p:cNvPicPr>
            <a:picLocks noChangeAspect="1"/>
          </p:cNvPicPr>
          <p:nvPr/>
        </p:nvPicPr>
        <p:blipFill>
          <a:blip r:embed="rId3"/>
          <a:stretch>
            <a:fillRect/>
          </a:stretch>
        </p:blipFill>
        <p:spPr>
          <a:xfrm>
            <a:off x="598170" y="3683675"/>
            <a:ext cx="854631" cy="1025604"/>
          </a:xfrm>
          <a:prstGeom prst="rect">
            <a:avLst/>
          </a:prstGeom>
        </p:spPr>
      </p:pic>
      <p:sp>
        <p:nvSpPr>
          <p:cNvPr id="6" name="Text 1"/>
          <p:cNvSpPr/>
          <p:nvPr/>
        </p:nvSpPr>
        <p:spPr>
          <a:xfrm>
            <a:off x="1709142" y="3854529"/>
            <a:ext cx="2243495" cy="280392"/>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Petrona Bold" pitchFamily="34" charset="0"/>
                <a:ea typeface="Petrona Bold" pitchFamily="34" charset="-122"/>
                <a:cs typeface="Petrona Bold" pitchFamily="34" charset="-120"/>
              </a:rPr>
              <a:t>Diffusion Features</a:t>
            </a:r>
            <a:endParaRPr lang="en-US" sz="1750" dirty="0"/>
          </a:p>
        </p:txBody>
      </p:sp>
      <p:sp>
        <p:nvSpPr>
          <p:cNvPr id="7" name="Text 2"/>
          <p:cNvSpPr/>
          <p:nvPr/>
        </p:nvSpPr>
        <p:spPr>
          <a:xfrm>
            <a:off x="1709142" y="4237434"/>
            <a:ext cx="12323088" cy="273487"/>
          </a:xfrm>
          <a:prstGeom prst="rect">
            <a:avLst/>
          </a:prstGeom>
          <a:noFill/>
          <a:ln/>
        </p:spPr>
        <p:txBody>
          <a:bodyPr wrap="none" lIns="0" tIns="0" rIns="0" bIns="0" rtlCol="0" anchor="t"/>
          <a:lstStyle/>
          <a:p>
            <a:pPr algn="l" indent="0" marL="0">
              <a:lnSpc>
                <a:spcPts val="2150"/>
              </a:lnSpc>
              <a:buNone/>
            </a:pPr>
            <a:r>
              <a:rPr lang="en-US" sz="1300" dirty="0">
                <a:solidFill>
                  <a:srgbClr val="272525"/>
                </a:solidFill>
                <a:latin typeface="Inter" pitchFamily="34" charset="0"/>
                <a:ea typeface="Inter" pitchFamily="34" charset="-122"/>
                <a:cs typeface="Inter" pitchFamily="34" charset="-120"/>
              </a:rPr>
              <a:t>Utilize the final self-attention block of the UNet encoder to extract semantic details, capturing essential features for effective segmentation.</a:t>
            </a:r>
            <a:endParaRPr lang="en-US" sz="1300" dirty="0"/>
          </a:p>
        </p:txBody>
      </p:sp>
      <p:pic>
        <p:nvPicPr>
          <p:cNvPr id="8" name="Image 3" descr="preencoded.png">    </p:cNvPr>
          <p:cNvPicPr>
            <a:picLocks noChangeAspect="1"/>
          </p:cNvPicPr>
          <p:nvPr/>
        </p:nvPicPr>
        <p:blipFill>
          <a:blip r:embed="rId4"/>
          <a:stretch>
            <a:fillRect/>
          </a:stretch>
        </p:blipFill>
        <p:spPr>
          <a:xfrm>
            <a:off x="598170" y="4709279"/>
            <a:ext cx="854631" cy="1025604"/>
          </a:xfrm>
          <a:prstGeom prst="rect">
            <a:avLst/>
          </a:prstGeom>
        </p:spPr>
      </p:pic>
      <p:sp>
        <p:nvSpPr>
          <p:cNvPr id="9" name="Text 3"/>
          <p:cNvSpPr/>
          <p:nvPr/>
        </p:nvSpPr>
        <p:spPr>
          <a:xfrm>
            <a:off x="1709142" y="4880134"/>
            <a:ext cx="2675930" cy="280392"/>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Petrona Bold" pitchFamily="34" charset="0"/>
                <a:ea typeface="Petrona Bold" pitchFamily="34" charset="-122"/>
                <a:cs typeface="Petrona Bold" pitchFamily="34" charset="-120"/>
              </a:rPr>
              <a:t>Recursive Normalized Cut</a:t>
            </a:r>
            <a:endParaRPr lang="en-US" sz="1750" dirty="0"/>
          </a:p>
        </p:txBody>
      </p:sp>
      <p:sp>
        <p:nvSpPr>
          <p:cNvPr id="10" name="Text 4"/>
          <p:cNvSpPr/>
          <p:nvPr/>
        </p:nvSpPr>
        <p:spPr>
          <a:xfrm>
            <a:off x="1709142" y="5263039"/>
            <a:ext cx="12323088" cy="273487"/>
          </a:xfrm>
          <a:prstGeom prst="rect">
            <a:avLst/>
          </a:prstGeom>
          <a:noFill/>
          <a:ln/>
        </p:spPr>
        <p:txBody>
          <a:bodyPr wrap="none" lIns="0" tIns="0" rIns="0" bIns="0" rtlCol="0" anchor="t"/>
          <a:lstStyle/>
          <a:p>
            <a:pPr algn="l" indent="0" marL="0">
              <a:lnSpc>
                <a:spcPts val="2150"/>
              </a:lnSpc>
              <a:buNone/>
            </a:pPr>
            <a:r>
              <a:rPr lang="en-US" sz="1300" dirty="0">
                <a:solidFill>
                  <a:srgbClr val="272525"/>
                </a:solidFill>
                <a:latin typeface="Inter" pitchFamily="34" charset="0"/>
                <a:ea typeface="Inter" pitchFamily="34" charset="-122"/>
                <a:cs typeface="Inter" pitchFamily="34" charset="-120"/>
              </a:rPr>
              <a:t>Apply the algorithm to segment the image based on the extracted features, creating accurate and meaningful segmentation maps.</a:t>
            </a:r>
            <a:endParaRPr lang="en-US" sz="1300" dirty="0"/>
          </a:p>
        </p:txBody>
      </p:sp>
      <p:pic>
        <p:nvPicPr>
          <p:cNvPr id="11" name="Image 4" descr="preencoded.png">    </p:cNvPr>
          <p:cNvPicPr>
            <a:picLocks noChangeAspect="1"/>
          </p:cNvPicPr>
          <p:nvPr/>
        </p:nvPicPr>
        <p:blipFill>
          <a:blip r:embed="rId5"/>
          <a:stretch>
            <a:fillRect/>
          </a:stretch>
        </p:blipFill>
        <p:spPr>
          <a:xfrm>
            <a:off x="598170" y="5734883"/>
            <a:ext cx="854631" cy="1025604"/>
          </a:xfrm>
          <a:prstGeom prst="rect">
            <a:avLst/>
          </a:prstGeom>
        </p:spPr>
      </p:pic>
      <p:sp>
        <p:nvSpPr>
          <p:cNvPr id="12" name="Text 5"/>
          <p:cNvSpPr/>
          <p:nvPr/>
        </p:nvSpPr>
        <p:spPr>
          <a:xfrm>
            <a:off x="1709142" y="5905738"/>
            <a:ext cx="2489240" cy="280392"/>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Petrona Bold" pitchFamily="34" charset="0"/>
                <a:ea typeface="Petrona Bold" pitchFamily="34" charset="-122"/>
                <a:cs typeface="Petrona Bold" pitchFamily="34" charset="-120"/>
              </a:rPr>
              <a:t>Performance Evaluation</a:t>
            </a:r>
            <a:endParaRPr lang="en-US" sz="1750" dirty="0"/>
          </a:p>
        </p:txBody>
      </p:sp>
      <p:sp>
        <p:nvSpPr>
          <p:cNvPr id="13" name="Text 6"/>
          <p:cNvSpPr/>
          <p:nvPr/>
        </p:nvSpPr>
        <p:spPr>
          <a:xfrm>
            <a:off x="1709142" y="6288643"/>
            <a:ext cx="12323088" cy="273487"/>
          </a:xfrm>
          <a:prstGeom prst="rect">
            <a:avLst/>
          </a:prstGeom>
          <a:noFill/>
          <a:ln/>
        </p:spPr>
        <p:txBody>
          <a:bodyPr wrap="none" lIns="0" tIns="0" rIns="0" bIns="0" rtlCol="0" anchor="t"/>
          <a:lstStyle/>
          <a:p>
            <a:pPr algn="l" indent="0" marL="0">
              <a:lnSpc>
                <a:spcPts val="2150"/>
              </a:lnSpc>
              <a:buNone/>
            </a:pPr>
            <a:r>
              <a:rPr lang="en-US" sz="1300" dirty="0">
                <a:solidFill>
                  <a:srgbClr val="272525"/>
                </a:solidFill>
                <a:latin typeface="Inter" pitchFamily="34" charset="0"/>
                <a:ea typeface="Inter" pitchFamily="34" charset="-122"/>
                <a:cs typeface="Inter" pitchFamily="34" charset="-120"/>
              </a:rPr>
              <a:t>Evaluate the performance without needing labeled data, demonstrating the zero-shot capabilities of the DiffCut approach and its practical applicability.</a:t>
            </a:r>
            <a:endParaRPr lang="en-US" sz="1300" dirty="0"/>
          </a:p>
        </p:txBody>
      </p:sp>
      <p:sp>
        <p:nvSpPr>
          <p:cNvPr id="14" name="Text 7"/>
          <p:cNvSpPr/>
          <p:nvPr/>
        </p:nvSpPr>
        <p:spPr>
          <a:xfrm>
            <a:off x="598170" y="6952774"/>
            <a:ext cx="13434060" cy="546973"/>
          </a:xfrm>
          <a:prstGeom prst="rect">
            <a:avLst/>
          </a:prstGeom>
          <a:noFill/>
          <a:ln/>
        </p:spPr>
        <p:txBody>
          <a:bodyPr wrap="square" lIns="0" tIns="0" rIns="0" bIns="0" rtlCol="0" anchor="t"/>
          <a:lstStyle/>
          <a:p>
            <a:pPr algn="l" indent="0" marL="0">
              <a:lnSpc>
                <a:spcPts val="2150"/>
              </a:lnSpc>
              <a:buNone/>
            </a:pPr>
            <a:r>
              <a:rPr lang="en-US" sz="1300" dirty="0">
                <a:solidFill>
                  <a:srgbClr val="272525"/>
                </a:solidFill>
                <a:latin typeface="Inter" pitchFamily="34" charset="0"/>
                <a:ea typeface="Inter" pitchFamily="34" charset="-122"/>
                <a:cs typeface="Inter" pitchFamily="34" charset="-120"/>
              </a:rPr>
              <a:t>The DiffCut approach combines the semantic richness of diffusion features with the precision of recursive normalized cut to achieve state-of-the-art zero-shot segmentation. The modularity and efficiency of this method make it a promising avenue for future research and applications in unsupervised learning.</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860828"/>
            <a:ext cx="8130778"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Experimental Setup &amp; Results</a:t>
            </a:r>
            <a:endParaRPr lang="en-US" sz="4650" dirty="0"/>
          </a:p>
        </p:txBody>
      </p:sp>
      <p:sp>
        <p:nvSpPr>
          <p:cNvPr id="3" name="Shape 1"/>
          <p:cNvSpPr/>
          <p:nvPr/>
        </p:nvSpPr>
        <p:spPr>
          <a:xfrm>
            <a:off x="793790" y="3058716"/>
            <a:ext cx="13042821" cy="1966198"/>
          </a:xfrm>
          <a:prstGeom prst="roundRect">
            <a:avLst>
              <a:gd name="adj" fmla="val 4845"/>
            </a:avLst>
          </a:prstGeom>
          <a:noFill/>
          <a:ln w="7620">
            <a:solidFill>
              <a:srgbClr val="000000">
                <a:alpha val="8000"/>
              </a:srgbClr>
            </a:solidFill>
            <a:prstDash val="solid"/>
          </a:ln>
        </p:spPr>
      </p:sp>
      <p:sp>
        <p:nvSpPr>
          <p:cNvPr id="4" name="Shape 2"/>
          <p:cNvSpPr/>
          <p:nvPr/>
        </p:nvSpPr>
        <p:spPr>
          <a:xfrm>
            <a:off x="801410" y="3066336"/>
            <a:ext cx="13027581" cy="650319"/>
          </a:xfrm>
          <a:prstGeom prst="rect">
            <a:avLst/>
          </a:prstGeom>
          <a:solidFill>
            <a:srgbClr val="FFFFFF">
              <a:alpha val="4000"/>
            </a:srgbClr>
          </a:solidFill>
          <a:ln/>
        </p:spPr>
      </p:sp>
      <p:sp>
        <p:nvSpPr>
          <p:cNvPr id="5" name="Text 3"/>
          <p:cNvSpPr/>
          <p:nvPr/>
        </p:nvSpPr>
        <p:spPr>
          <a:xfrm>
            <a:off x="1028462" y="3210044"/>
            <a:ext cx="279939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Metric</a:t>
            </a:r>
            <a:endParaRPr lang="en-US" sz="1750" dirty="0"/>
          </a:p>
        </p:txBody>
      </p:sp>
      <p:sp>
        <p:nvSpPr>
          <p:cNvPr id="6" name="Text 4"/>
          <p:cNvSpPr/>
          <p:nvPr/>
        </p:nvSpPr>
        <p:spPr>
          <a:xfrm>
            <a:off x="4289108" y="3210044"/>
            <a:ext cx="2795588"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DiffCut</a:t>
            </a:r>
            <a:endParaRPr lang="en-US" sz="1750" dirty="0"/>
          </a:p>
        </p:txBody>
      </p:sp>
      <p:sp>
        <p:nvSpPr>
          <p:cNvPr id="7" name="Text 5"/>
          <p:cNvSpPr/>
          <p:nvPr/>
        </p:nvSpPr>
        <p:spPr>
          <a:xfrm>
            <a:off x="7545943" y="3210044"/>
            <a:ext cx="2795588"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Baseline 1</a:t>
            </a:r>
            <a:endParaRPr lang="en-US" sz="1750" dirty="0"/>
          </a:p>
        </p:txBody>
      </p:sp>
      <p:sp>
        <p:nvSpPr>
          <p:cNvPr id="8" name="Text 6"/>
          <p:cNvSpPr/>
          <p:nvPr/>
        </p:nvSpPr>
        <p:spPr>
          <a:xfrm>
            <a:off x="10802779" y="3210044"/>
            <a:ext cx="279939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Baseline 2</a:t>
            </a:r>
            <a:endParaRPr lang="en-US" sz="1750" dirty="0"/>
          </a:p>
        </p:txBody>
      </p:sp>
      <p:sp>
        <p:nvSpPr>
          <p:cNvPr id="9" name="Shape 7"/>
          <p:cNvSpPr/>
          <p:nvPr/>
        </p:nvSpPr>
        <p:spPr>
          <a:xfrm>
            <a:off x="801410" y="3716655"/>
            <a:ext cx="13027581" cy="650319"/>
          </a:xfrm>
          <a:prstGeom prst="rect">
            <a:avLst/>
          </a:prstGeom>
          <a:solidFill>
            <a:srgbClr val="000000">
              <a:alpha val="4000"/>
            </a:srgbClr>
          </a:solidFill>
          <a:ln/>
        </p:spPr>
      </p:sp>
      <p:sp>
        <p:nvSpPr>
          <p:cNvPr id="10" name="Text 8"/>
          <p:cNvSpPr/>
          <p:nvPr/>
        </p:nvSpPr>
        <p:spPr>
          <a:xfrm>
            <a:off x="1028462" y="3860363"/>
            <a:ext cx="279939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Mean IoU</a:t>
            </a:r>
            <a:endParaRPr lang="en-US" sz="1750" dirty="0"/>
          </a:p>
        </p:txBody>
      </p:sp>
      <p:sp>
        <p:nvSpPr>
          <p:cNvPr id="11" name="Text 9"/>
          <p:cNvSpPr/>
          <p:nvPr/>
        </p:nvSpPr>
        <p:spPr>
          <a:xfrm>
            <a:off x="4289108" y="3860363"/>
            <a:ext cx="2795588"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65.2</a:t>
            </a:r>
            <a:endParaRPr lang="en-US" sz="1750" dirty="0"/>
          </a:p>
        </p:txBody>
      </p:sp>
      <p:sp>
        <p:nvSpPr>
          <p:cNvPr id="12" name="Text 10"/>
          <p:cNvSpPr/>
          <p:nvPr/>
        </p:nvSpPr>
        <p:spPr>
          <a:xfrm>
            <a:off x="7545943" y="3860363"/>
            <a:ext cx="2795588"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58.7</a:t>
            </a:r>
            <a:endParaRPr lang="en-US" sz="1750" dirty="0"/>
          </a:p>
        </p:txBody>
      </p:sp>
      <p:sp>
        <p:nvSpPr>
          <p:cNvPr id="13" name="Text 11"/>
          <p:cNvSpPr/>
          <p:nvPr/>
        </p:nvSpPr>
        <p:spPr>
          <a:xfrm>
            <a:off x="10802779" y="3860363"/>
            <a:ext cx="279939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60.1</a:t>
            </a:r>
            <a:endParaRPr lang="en-US" sz="1750" dirty="0"/>
          </a:p>
        </p:txBody>
      </p:sp>
      <p:sp>
        <p:nvSpPr>
          <p:cNvPr id="14" name="Shape 12"/>
          <p:cNvSpPr/>
          <p:nvPr/>
        </p:nvSpPr>
        <p:spPr>
          <a:xfrm>
            <a:off x="801410" y="4366974"/>
            <a:ext cx="13027581" cy="650319"/>
          </a:xfrm>
          <a:prstGeom prst="rect">
            <a:avLst/>
          </a:prstGeom>
          <a:solidFill>
            <a:srgbClr val="FFFFFF">
              <a:alpha val="4000"/>
            </a:srgbClr>
          </a:solidFill>
          <a:ln/>
        </p:spPr>
      </p:sp>
      <p:sp>
        <p:nvSpPr>
          <p:cNvPr id="15" name="Text 13"/>
          <p:cNvSpPr/>
          <p:nvPr/>
        </p:nvSpPr>
        <p:spPr>
          <a:xfrm>
            <a:off x="1028462" y="4510683"/>
            <a:ext cx="279939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Boundary F1</a:t>
            </a:r>
            <a:endParaRPr lang="en-US" sz="1750" dirty="0"/>
          </a:p>
        </p:txBody>
      </p:sp>
      <p:sp>
        <p:nvSpPr>
          <p:cNvPr id="16" name="Text 14"/>
          <p:cNvSpPr/>
          <p:nvPr/>
        </p:nvSpPr>
        <p:spPr>
          <a:xfrm>
            <a:off x="4289108" y="4510683"/>
            <a:ext cx="2795588"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72.5</a:t>
            </a:r>
            <a:endParaRPr lang="en-US" sz="1750" dirty="0"/>
          </a:p>
        </p:txBody>
      </p:sp>
      <p:sp>
        <p:nvSpPr>
          <p:cNvPr id="17" name="Text 15"/>
          <p:cNvSpPr/>
          <p:nvPr/>
        </p:nvSpPr>
        <p:spPr>
          <a:xfrm>
            <a:off x="7545943" y="4510683"/>
            <a:ext cx="2795588"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68.9</a:t>
            </a:r>
            <a:endParaRPr lang="en-US" sz="1750" dirty="0"/>
          </a:p>
        </p:txBody>
      </p:sp>
      <p:sp>
        <p:nvSpPr>
          <p:cNvPr id="18" name="Text 16"/>
          <p:cNvSpPr/>
          <p:nvPr/>
        </p:nvSpPr>
        <p:spPr>
          <a:xfrm>
            <a:off x="10802779" y="4510683"/>
            <a:ext cx="279939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70.3</a:t>
            </a:r>
            <a:endParaRPr lang="en-US" sz="1750" dirty="0"/>
          </a:p>
        </p:txBody>
      </p:sp>
      <p:sp>
        <p:nvSpPr>
          <p:cNvPr id="19" name="Text 17"/>
          <p:cNvSpPr/>
          <p:nvPr/>
        </p:nvSpPr>
        <p:spPr>
          <a:xfrm>
            <a:off x="793790" y="5280065"/>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DiffCut is rigorously evaluated using standard datasets like PASCAL VOC and COCO under zero-shot protocols. Results show state-of-the-art performance in unsupervised segmentation. Both metrics and visual examples highlight its accuracy and ability to segment objects without any labeled training data.</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63773" y="997744"/>
            <a:ext cx="6369963" cy="622221"/>
          </a:xfrm>
          <a:prstGeom prst="rect">
            <a:avLst/>
          </a:prstGeom>
          <a:noFill/>
          <a:ln/>
        </p:spPr>
        <p:txBody>
          <a:bodyPr wrap="none" lIns="0" tIns="0" rIns="0" bIns="0" rtlCol="0" anchor="t"/>
          <a:lstStyle/>
          <a:p>
            <a:pPr algn="l" indent="0" marL="0">
              <a:lnSpc>
                <a:spcPts val="4900"/>
              </a:lnSpc>
              <a:buNone/>
            </a:pPr>
            <a:r>
              <a:rPr lang="en-US" sz="3900" b="1" dirty="0">
                <a:solidFill>
                  <a:srgbClr val="000000"/>
                </a:solidFill>
                <a:latin typeface="Petrona Bold" pitchFamily="34" charset="0"/>
                <a:ea typeface="Petrona Bold" pitchFamily="34" charset="-122"/>
                <a:cs typeface="Petrona Bold" pitchFamily="34" charset="-120"/>
              </a:rPr>
              <a:t>Key Contributions &amp; Impact</a:t>
            </a:r>
            <a:endParaRPr lang="en-US" sz="3900" dirty="0"/>
          </a:p>
        </p:txBody>
      </p:sp>
      <p:sp>
        <p:nvSpPr>
          <p:cNvPr id="4" name="Shape 1"/>
          <p:cNvSpPr/>
          <p:nvPr/>
        </p:nvSpPr>
        <p:spPr>
          <a:xfrm>
            <a:off x="663773" y="2117765"/>
            <a:ext cx="426720" cy="426720"/>
          </a:xfrm>
          <a:prstGeom prst="roundRect">
            <a:avLst>
              <a:gd name="adj" fmla="val 18667"/>
            </a:avLst>
          </a:prstGeom>
          <a:solidFill>
            <a:srgbClr val="CCEEFF"/>
          </a:solidFill>
          <a:ln w="7620">
            <a:solidFill>
              <a:srgbClr val="B2D4E5"/>
            </a:solidFill>
            <a:prstDash val="solid"/>
          </a:ln>
        </p:spPr>
      </p:sp>
      <p:pic>
        <p:nvPicPr>
          <p:cNvPr id="5" name="Image 1" descr="preencoded.png">    </p:cNvPr>
          <p:cNvPicPr>
            <a:picLocks noChangeAspect="1"/>
          </p:cNvPicPr>
          <p:nvPr/>
        </p:nvPicPr>
        <p:blipFill>
          <a:blip r:embed="rId2"/>
          <a:stretch>
            <a:fillRect/>
          </a:stretch>
        </p:blipFill>
        <p:spPr>
          <a:xfrm>
            <a:off x="727829" y="2144435"/>
            <a:ext cx="298609" cy="373380"/>
          </a:xfrm>
          <a:prstGeom prst="rect">
            <a:avLst/>
          </a:prstGeom>
        </p:spPr>
      </p:pic>
      <p:sp>
        <p:nvSpPr>
          <p:cNvPr id="6" name="Text 2"/>
          <p:cNvSpPr/>
          <p:nvPr/>
        </p:nvSpPr>
        <p:spPr>
          <a:xfrm>
            <a:off x="1280041" y="2117765"/>
            <a:ext cx="3197185" cy="622221"/>
          </a:xfrm>
          <a:prstGeom prst="rect">
            <a:avLst/>
          </a:prstGeom>
          <a:noFill/>
          <a:ln/>
        </p:spPr>
        <p:txBody>
          <a:bodyPr wrap="square" lIns="0" tIns="0" rIns="0" bIns="0" rtlCol="0" anchor="t"/>
          <a:lstStyle/>
          <a:p>
            <a:pPr algn="l" indent="0" marL="0">
              <a:lnSpc>
                <a:spcPts val="2450"/>
              </a:lnSpc>
              <a:buNone/>
            </a:pPr>
            <a:r>
              <a:rPr lang="en-US" sz="1950" b="1" dirty="0">
                <a:solidFill>
                  <a:srgbClr val="272525"/>
                </a:solidFill>
                <a:latin typeface="Petrona Bold" pitchFamily="34" charset="0"/>
                <a:ea typeface="Petrona Bold" pitchFamily="34" charset="-122"/>
                <a:cs typeface="Petrona Bold" pitchFamily="34" charset="-120"/>
              </a:rPr>
              <a:t>Innovative Use of Diffusion Features</a:t>
            </a:r>
            <a:endParaRPr lang="en-US" sz="1950" dirty="0"/>
          </a:p>
        </p:txBody>
      </p:sp>
      <p:sp>
        <p:nvSpPr>
          <p:cNvPr id="7" name="Text 3"/>
          <p:cNvSpPr/>
          <p:nvPr/>
        </p:nvSpPr>
        <p:spPr>
          <a:xfrm>
            <a:off x="1280041" y="2853690"/>
            <a:ext cx="3197185" cy="1516856"/>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Demonstrates the semantic richness of diffusion models for segmentation, revealing new potential in unsupervised feature learning.</a:t>
            </a:r>
            <a:endParaRPr lang="en-US" sz="1450" dirty="0"/>
          </a:p>
        </p:txBody>
      </p:sp>
      <p:sp>
        <p:nvSpPr>
          <p:cNvPr id="8" name="Shape 4"/>
          <p:cNvSpPr/>
          <p:nvPr/>
        </p:nvSpPr>
        <p:spPr>
          <a:xfrm>
            <a:off x="4666774" y="2117765"/>
            <a:ext cx="426720" cy="426720"/>
          </a:xfrm>
          <a:prstGeom prst="roundRect">
            <a:avLst>
              <a:gd name="adj" fmla="val 18667"/>
            </a:avLst>
          </a:prstGeom>
          <a:solidFill>
            <a:srgbClr val="CCEEFF"/>
          </a:solidFill>
          <a:ln w="7620">
            <a:solidFill>
              <a:srgbClr val="B2D4E5"/>
            </a:solidFill>
            <a:prstDash val="solid"/>
          </a:ln>
        </p:spPr>
      </p:sp>
      <p:pic>
        <p:nvPicPr>
          <p:cNvPr id="9" name="Image 2" descr="preencoded.png">    </p:cNvPr>
          <p:cNvPicPr>
            <a:picLocks noChangeAspect="1"/>
          </p:cNvPicPr>
          <p:nvPr/>
        </p:nvPicPr>
        <p:blipFill>
          <a:blip r:embed="rId3"/>
          <a:stretch>
            <a:fillRect/>
          </a:stretch>
        </p:blipFill>
        <p:spPr>
          <a:xfrm>
            <a:off x="4730829" y="2144435"/>
            <a:ext cx="298609" cy="373380"/>
          </a:xfrm>
          <a:prstGeom prst="rect">
            <a:avLst/>
          </a:prstGeom>
        </p:spPr>
      </p:pic>
      <p:sp>
        <p:nvSpPr>
          <p:cNvPr id="10" name="Text 5"/>
          <p:cNvSpPr/>
          <p:nvPr/>
        </p:nvSpPr>
        <p:spPr>
          <a:xfrm>
            <a:off x="5283041" y="2117765"/>
            <a:ext cx="3197185" cy="622221"/>
          </a:xfrm>
          <a:prstGeom prst="rect">
            <a:avLst/>
          </a:prstGeom>
          <a:noFill/>
          <a:ln/>
        </p:spPr>
        <p:txBody>
          <a:bodyPr wrap="square" lIns="0" tIns="0" rIns="0" bIns="0" rtlCol="0" anchor="t"/>
          <a:lstStyle/>
          <a:p>
            <a:pPr algn="l" indent="0" marL="0">
              <a:lnSpc>
                <a:spcPts val="2450"/>
              </a:lnSpc>
              <a:buNone/>
            </a:pPr>
            <a:r>
              <a:rPr lang="en-US" sz="1950" b="1" dirty="0">
                <a:solidFill>
                  <a:srgbClr val="272525"/>
                </a:solidFill>
                <a:latin typeface="Petrona Bold" pitchFamily="34" charset="0"/>
                <a:ea typeface="Petrona Bold" pitchFamily="34" charset="-122"/>
                <a:cs typeface="Petrona Bold" pitchFamily="34" charset="-120"/>
              </a:rPr>
              <a:t>Recursive Normalized Cut Integration</a:t>
            </a:r>
            <a:endParaRPr lang="en-US" sz="1950" dirty="0"/>
          </a:p>
        </p:txBody>
      </p:sp>
      <p:sp>
        <p:nvSpPr>
          <p:cNvPr id="11" name="Text 6"/>
          <p:cNvSpPr/>
          <p:nvPr/>
        </p:nvSpPr>
        <p:spPr>
          <a:xfrm>
            <a:off x="5283041" y="2853690"/>
            <a:ext cx="3197185" cy="1516856"/>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Provides a novel method to partition images without labeled data, enabling precise segmentation without reliance on manual annotations.</a:t>
            </a:r>
            <a:endParaRPr lang="en-US" sz="1450" dirty="0"/>
          </a:p>
        </p:txBody>
      </p:sp>
      <p:sp>
        <p:nvSpPr>
          <p:cNvPr id="12" name="Shape 7"/>
          <p:cNvSpPr/>
          <p:nvPr/>
        </p:nvSpPr>
        <p:spPr>
          <a:xfrm>
            <a:off x="663773" y="4773454"/>
            <a:ext cx="426720" cy="426720"/>
          </a:xfrm>
          <a:prstGeom prst="roundRect">
            <a:avLst>
              <a:gd name="adj" fmla="val 18667"/>
            </a:avLst>
          </a:prstGeom>
          <a:solidFill>
            <a:srgbClr val="CCEEFF"/>
          </a:solidFill>
          <a:ln w="7620">
            <a:solidFill>
              <a:srgbClr val="B2D4E5"/>
            </a:solidFill>
            <a:prstDash val="solid"/>
          </a:ln>
        </p:spPr>
      </p:sp>
      <p:pic>
        <p:nvPicPr>
          <p:cNvPr id="13" name="Image 3" descr="preencoded.png">    </p:cNvPr>
          <p:cNvPicPr>
            <a:picLocks noChangeAspect="1"/>
          </p:cNvPicPr>
          <p:nvPr/>
        </p:nvPicPr>
        <p:blipFill>
          <a:blip r:embed="rId4"/>
          <a:stretch>
            <a:fillRect/>
          </a:stretch>
        </p:blipFill>
        <p:spPr>
          <a:xfrm>
            <a:off x="727829" y="4800124"/>
            <a:ext cx="298609" cy="373380"/>
          </a:xfrm>
          <a:prstGeom prst="rect">
            <a:avLst/>
          </a:prstGeom>
        </p:spPr>
      </p:pic>
      <p:sp>
        <p:nvSpPr>
          <p:cNvPr id="14" name="Text 8"/>
          <p:cNvSpPr/>
          <p:nvPr/>
        </p:nvSpPr>
        <p:spPr>
          <a:xfrm>
            <a:off x="1280041" y="4773454"/>
            <a:ext cx="2700695" cy="311110"/>
          </a:xfrm>
          <a:prstGeom prst="rect">
            <a:avLst/>
          </a:prstGeom>
          <a:noFill/>
          <a:ln/>
        </p:spPr>
        <p:txBody>
          <a:bodyPr wrap="none" lIns="0" tIns="0" rIns="0" bIns="0" rtlCol="0" anchor="t"/>
          <a:lstStyle/>
          <a:p>
            <a:pPr algn="l" indent="0" marL="0">
              <a:lnSpc>
                <a:spcPts val="2450"/>
              </a:lnSpc>
              <a:buNone/>
            </a:pPr>
            <a:r>
              <a:rPr lang="en-US" sz="1950" b="1" dirty="0">
                <a:solidFill>
                  <a:srgbClr val="272525"/>
                </a:solidFill>
                <a:latin typeface="Petrona Bold" pitchFamily="34" charset="0"/>
                <a:ea typeface="Petrona Bold" pitchFamily="34" charset="-122"/>
                <a:cs typeface="Petrona Bold" pitchFamily="34" charset="-120"/>
              </a:rPr>
              <a:t>State-of-the-Art Results</a:t>
            </a:r>
            <a:endParaRPr lang="en-US" sz="1950" dirty="0"/>
          </a:p>
        </p:txBody>
      </p:sp>
      <p:sp>
        <p:nvSpPr>
          <p:cNvPr id="15" name="Text 9"/>
          <p:cNvSpPr/>
          <p:nvPr/>
        </p:nvSpPr>
        <p:spPr>
          <a:xfrm>
            <a:off x="1280041" y="5198269"/>
            <a:ext cx="7200186" cy="606743"/>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Achieves high performance in zero-shot segmentation tasks, outperforming existing methods and setting a new benchmark in the field.</a:t>
            </a:r>
            <a:endParaRPr lang="en-US" sz="1450" dirty="0"/>
          </a:p>
        </p:txBody>
      </p:sp>
      <p:sp>
        <p:nvSpPr>
          <p:cNvPr id="16" name="Text 10"/>
          <p:cNvSpPr/>
          <p:nvPr/>
        </p:nvSpPr>
        <p:spPr>
          <a:xfrm>
            <a:off x="663773" y="6018371"/>
            <a:ext cx="7816453" cy="1213485"/>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The work not only advances the state of the art but also opens new avenues for unsupervised learning in computer vision. The contributions significantly reduce the dependence on labeled data, offering practical solutions for real-world applications where annotations are scarce or unavailable.</a:t>
            </a: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699736"/>
            <a:ext cx="7131248"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Discussion &amp; Future Work</a:t>
            </a:r>
            <a:endParaRPr lang="en-US" sz="4650" dirty="0"/>
          </a:p>
        </p:txBody>
      </p:sp>
      <p:sp>
        <p:nvSpPr>
          <p:cNvPr id="3" name="Text 1"/>
          <p:cNvSpPr/>
          <p:nvPr/>
        </p:nvSpPr>
        <p:spPr>
          <a:xfrm>
            <a:off x="793790" y="3010972"/>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Strengths</a:t>
            </a:r>
            <a:endParaRPr lang="en-US" sz="2300" dirty="0"/>
          </a:p>
        </p:txBody>
      </p:sp>
      <p:sp>
        <p:nvSpPr>
          <p:cNvPr id="4" name="Text 2"/>
          <p:cNvSpPr/>
          <p:nvPr/>
        </p:nvSpPr>
        <p:spPr>
          <a:xfrm>
            <a:off x="793790" y="3609856"/>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Efficiency</a:t>
            </a:r>
            <a:endParaRPr lang="en-US" sz="1750" dirty="0"/>
          </a:p>
        </p:txBody>
      </p:sp>
      <p:sp>
        <p:nvSpPr>
          <p:cNvPr id="5" name="Text 3"/>
          <p:cNvSpPr/>
          <p:nvPr/>
        </p:nvSpPr>
        <p:spPr>
          <a:xfrm>
            <a:off x="793790" y="4052054"/>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Reproducibility</a:t>
            </a:r>
            <a:endParaRPr lang="en-US" sz="1750" dirty="0"/>
          </a:p>
        </p:txBody>
      </p:sp>
      <p:sp>
        <p:nvSpPr>
          <p:cNvPr id="6" name="Text 4"/>
          <p:cNvSpPr/>
          <p:nvPr/>
        </p:nvSpPr>
        <p:spPr>
          <a:xfrm>
            <a:off x="793790" y="4619030"/>
            <a:ext cx="6244709" cy="362903"/>
          </a:xfrm>
          <a:prstGeom prst="rect">
            <a:avLst/>
          </a:prstGeom>
          <a:noFill/>
          <a:ln/>
        </p:spPr>
        <p:txBody>
          <a:bodyPr wrap="none" lIns="0" tIns="0" rIns="0" bIns="0" rtlCol="0" anchor="t"/>
          <a:lstStyle/>
          <a:p>
            <a:pPr algn="l" indent="0" marL="0">
              <a:lnSpc>
                <a:spcPts val="2850"/>
              </a:lnSpc>
              <a:buNone/>
            </a:pPr>
            <a:endParaRPr lang="en-US" sz="1750" dirty="0"/>
          </a:p>
        </p:txBody>
      </p:sp>
      <p:sp>
        <p:nvSpPr>
          <p:cNvPr id="7" name="Text 5"/>
          <p:cNvSpPr/>
          <p:nvPr/>
        </p:nvSpPr>
        <p:spPr>
          <a:xfrm>
            <a:off x="7599521" y="3010972"/>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Limitations</a:t>
            </a:r>
            <a:endParaRPr lang="en-US" sz="2300" dirty="0"/>
          </a:p>
        </p:txBody>
      </p:sp>
      <p:sp>
        <p:nvSpPr>
          <p:cNvPr id="8" name="Text 6"/>
          <p:cNvSpPr/>
          <p:nvPr/>
        </p:nvSpPr>
        <p:spPr>
          <a:xfrm>
            <a:off x="7599521" y="3609856"/>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Challenges with complex scenes</a:t>
            </a:r>
            <a:endParaRPr lang="en-US" sz="1750" dirty="0"/>
          </a:p>
        </p:txBody>
      </p:sp>
      <p:sp>
        <p:nvSpPr>
          <p:cNvPr id="9" name="Text 7"/>
          <p:cNvSpPr/>
          <p:nvPr/>
        </p:nvSpPr>
        <p:spPr>
          <a:xfrm>
            <a:off x="7599521" y="4052054"/>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Computational demands</a:t>
            </a:r>
            <a:endParaRPr lang="en-US" sz="1750" dirty="0"/>
          </a:p>
        </p:txBody>
      </p:sp>
      <p:sp>
        <p:nvSpPr>
          <p:cNvPr id="10" name="Text 8"/>
          <p:cNvSpPr/>
          <p:nvPr/>
        </p:nvSpPr>
        <p:spPr>
          <a:xfrm>
            <a:off x="793790" y="5441156"/>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Future work includes extending the approach to other domains, such as video segmentation, and improving scalability to handle more complex images. Exploring alternative feature extraction techniques and refining the recursive normalized cut algorithm could further enhance the model's performance and versatility.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2025-04-10T19:57:31Z</dcterms:created>
  <dcterms:modified xsi:type="dcterms:W3CDTF">2025-04-10T19:57:31Z</dcterms:modified>
</cp:coreProperties>
</file>